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6"/>
        <p:guide pos="37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585" y="1226820"/>
            <a:ext cx="10810875" cy="2885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57810"/>
            <a:ext cx="6019800" cy="4286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0319" y="2555885"/>
            <a:ext cx="40005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</a:rPr>
              <a:t>T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319" y="1875165"/>
            <a:ext cx="40005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</a:rPr>
              <a:t>T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0319" y="1140460"/>
            <a:ext cx="400050" cy="443865"/>
          </a:xfrm>
          <a:prstGeom prst="rect">
            <a:avLst/>
          </a:prstGeom>
        </p:spPr>
        <p:txBody>
          <a:bodyPr wrap="none"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</a:rPr>
              <a:t>F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0319" y="1460500"/>
            <a:ext cx="400050" cy="443865"/>
          </a:xfrm>
          <a:prstGeom prst="rect">
            <a:avLst/>
          </a:prstGeom>
        </p:spPr>
        <p:txBody>
          <a:bodyPr wrap="none"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</a:rPr>
              <a:t>F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319" y="2219325"/>
            <a:ext cx="400050" cy="443865"/>
          </a:xfrm>
          <a:prstGeom prst="rect">
            <a:avLst/>
          </a:prstGeom>
        </p:spPr>
        <p:txBody>
          <a:bodyPr wrap="none"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</a:rPr>
              <a:t>F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0319" y="2985135"/>
            <a:ext cx="400050" cy="443865"/>
          </a:xfrm>
          <a:prstGeom prst="rect">
            <a:avLst/>
          </a:prstGeom>
        </p:spPr>
        <p:txBody>
          <a:bodyPr wrap="none"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</a:rPr>
              <a:t>F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0319" y="3345180"/>
            <a:ext cx="400050" cy="443865"/>
          </a:xfrm>
          <a:prstGeom prst="rect">
            <a:avLst/>
          </a:prstGeom>
        </p:spPr>
        <p:txBody>
          <a:bodyPr wrap="none"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</a:rPr>
              <a:t>F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0319" y="3789045"/>
            <a:ext cx="400050" cy="443865"/>
          </a:xfrm>
          <a:prstGeom prst="rect">
            <a:avLst/>
          </a:prstGeom>
        </p:spPr>
        <p:txBody>
          <a:bodyPr wrap="none"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</a:rPr>
              <a:t>F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09895" y="1210310"/>
            <a:ext cx="1034415" cy="30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309870" y="753745"/>
            <a:ext cx="2597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纬度（气候）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07610" y="1571625"/>
            <a:ext cx="1034415" cy="30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385685" y="1219835"/>
            <a:ext cx="1076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海拔高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92070" y="2319655"/>
            <a:ext cx="2917825" cy="30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230360" y="1764665"/>
            <a:ext cx="29883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1956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底三大改造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完成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1957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年底一五计划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完成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83700" y="3068320"/>
            <a:ext cx="1551940" cy="30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82765" y="2684145"/>
            <a:ext cx="49771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人民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政府对人民代表大会负责，受其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监督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22190" y="3429000"/>
            <a:ext cx="3228975" cy="30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187055" y="3381375"/>
            <a:ext cx="25234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社会保障权、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劳动权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76210" y="3789045"/>
            <a:ext cx="520065" cy="30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306945" y="4078605"/>
            <a:ext cx="26085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调解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5" name="表格 24"/>
          <p:cNvGraphicFramePr/>
          <p:nvPr>
            <p:custDataLst>
              <p:tags r:id="rId3"/>
            </p:custDataLst>
          </p:nvPr>
        </p:nvGraphicFramePr>
        <p:xfrm>
          <a:off x="1785620" y="4568190"/>
          <a:ext cx="8464550" cy="1442720"/>
        </p:xfrm>
        <a:graphic>
          <a:graphicData uri="http://schemas.openxmlformats.org/drawingml/2006/table">
            <a:tbl>
              <a:tblPr/>
              <a:tblGrid>
                <a:gridCol w="846455"/>
                <a:gridCol w="846455"/>
                <a:gridCol w="846455"/>
                <a:gridCol w="846455"/>
                <a:gridCol w="846455"/>
                <a:gridCol w="846455"/>
                <a:gridCol w="846455"/>
                <a:gridCol w="846455"/>
                <a:gridCol w="846455"/>
                <a:gridCol w="846455"/>
              </a:tblGrid>
              <a:tr h="36068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68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68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68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  <p:bldP spid="14" grpId="1" animBg="1"/>
      <p:bldP spid="22" grpId="1"/>
      <p:bldP spid="15" grpId="0" animBg="1"/>
      <p:bldP spid="16" grpId="0"/>
      <p:bldP spid="15" grpId="1" animBg="1"/>
      <p:bldP spid="16" grpId="1"/>
      <p:bldP spid="17" grpId="0" animBg="1"/>
      <p:bldP spid="18" grpId="0"/>
      <p:bldP spid="17" grpId="1" animBg="1"/>
      <p:bldP spid="18" grpId="1"/>
      <p:bldP spid="2" grpId="0" animBg="1"/>
      <p:bldP spid="3" grpId="0"/>
      <p:bldP spid="2" grpId="1" animBg="1"/>
      <p:bldP spid="3" grpId="1"/>
      <p:bldP spid="19" grpId="0" animBg="1"/>
      <p:bldP spid="20" grpId="0"/>
      <p:bldP spid="19" grpId="1" animBg="1"/>
      <p:bldP spid="20" grpId="1"/>
      <p:bldP spid="21" grpId="0" animBg="1"/>
      <p:bldP spid="23" grpId="0"/>
      <p:bldP spid="21" grpId="1" animBg="1"/>
      <p:bldP spid="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53990"/>
          <a:stretch>
            <a:fillRect/>
          </a:stretch>
        </p:blipFill>
        <p:spPr>
          <a:xfrm>
            <a:off x="697865" y="99060"/>
            <a:ext cx="6850380" cy="1779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825" y="2374265"/>
            <a:ext cx="11495405" cy="34143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en-US" altLang="en-US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合肥通过国有资本引领、社会资本跟进，构建起全链条生</a:t>
            </a:r>
            <a:r>
              <a:rPr lang="zh-CN" altLang="en-US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态”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，体现了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坚持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公有制为主体、多种所有制经济共同发展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的基本经济制度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，国有资本发挥主导与引领作用，非公有制跟进，二者相辅相成，推动新能源汽车产业集群发展。（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endParaRPr lang="en-US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en-US" altLang="en-US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合肥坚持有效市场</a:t>
            </a:r>
            <a:r>
              <a:rPr lang="en-US" altLang="zh-CN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有位政府</a:t>
            </a:r>
            <a:r>
              <a:rPr lang="en-US" altLang="zh-CN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体现了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坚持社会主义市场经济体制，发挥市场在资源配置中的决定性作用，同时更好发挥政府宏观调控作用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，实现政府科学规划引导与市场决定性作用协同发力，推动新能源汽车产业集群发展。（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" y="0"/>
            <a:ext cx="109601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724775" cy="5838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93355" y="626110"/>
            <a:ext cx="4083685" cy="1762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地形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河西走廊地形平坦，降低输电塔建设难度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（或青藏高原海拔高，地形复杂，加大施工难度。）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85100" y="3429000"/>
            <a:ext cx="4083685" cy="2539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条件：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①哈密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风能资源丰富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②温带大陆性气候，干旱少雨，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光照充足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③戈壁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面积广阔，地广人稀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，可建设大型风电光伏清洁能源基地；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国家政策支持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分，共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9465" y="203200"/>
            <a:ext cx="7745730" cy="2954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99590" y="3179445"/>
            <a:ext cx="8782685" cy="3171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问题诊断：</a:t>
            </a:r>
            <a:endParaRPr lang="zh-CN" altLang="en-US" sz="2000" b="1">
              <a:solidFill>
                <a:srgbClr val="FF0000"/>
              </a:solidFill>
              <a:highlight>
                <a:srgbClr val="00FFFF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①经济发展电力需求量大；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②本地能源资源有限；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③夏季气候炎热用电大；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④夏季用电负荷峰值高等。（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分，写出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点共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机遇分析：</a:t>
            </a:r>
            <a:endParaRPr lang="zh-CN" altLang="en-US" sz="2000" b="1">
              <a:solidFill>
                <a:srgbClr val="FF0000"/>
              </a:solidFill>
              <a:highlight>
                <a:srgbClr val="00FFFF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经济角度：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疆电入渝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可缓解重庆电力短缺；②保障工业与城市发展用电；③促进成渝经济圈建设；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④吸引更多企业投资。（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分，共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环境角度：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①引入新疆清洁电能可减少重庆对煤炭发电的依赖；②降低碳排放；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③改善空气质量。（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，共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5170" y="0"/>
            <a:ext cx="7924800" cy="4076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7880" y="4342765"/>
            <a:ext cx="10608945" cy="1799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①朝鲜内战爆发，美军把战火烧到中朝边境，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我国安全面临严重威胁；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②我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国工业水平低，基础薄弱，一些重要工业产品的人均拥有量远远低于发达国家；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③到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1952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年底，全国大陆基本上完成了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土地改革，农业生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产获得迅速恢复和发展，为国家的工业化建设准备了条件。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两点，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en-US" altLang="zh-CN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4605"/>
            <a:ext cx="4975860" cy="30803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47310" y="13970"/>
            <a:ext cx="7044690" cy="668845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史实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影响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任选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个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阶段</a:t>
            </a:r>
            <a:endParaRPr lang="zh-CN" altLang="en-US" b="1">
              <a:solidFill>
                <a:srgbClr val="FF0000"/>
              </a:solidFill>
              <a:highlight>
                <a:srgbClr val="00FFFF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en-US" altLang="zh-CN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一五计划</a:t>
            </a:r>
            <a:r>
              <a:rPr lang="en-US" altLang="zh-CN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1956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我国基本上完成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三大改造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对生产资料私有制的社会主义改造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基本上实现了生产资料公有制，建立起社会主义经济制度，或者实现了生产资料私有制到公有制的转变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P23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en-US" altLang="zh-CN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“六五计划”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1978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年中共十一届三中全会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召开</a:t>
            </a:r>
            <a:r>
              <a:rPr lang="zh-CN" altLang="en-US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开启了改革开放和社会主义现代化建设新时期，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实现了</a:t>
            </a:r>
            <a:r>
              <a:rPr lang="zh-CN" altLang="en-US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新中国成立以来党的历史上具有深远意义的伟大转折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P54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1984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年中共十二届三中全会通过关于经济体制改革的决定，城市经济体制改革全面铺开，</a:t>
            </a:r>
            <a:r>
              <a:rPr lang="zh-CN" altLang="en-US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在改革开放的推动下，我国城乡出现经济大发展的崭新局面。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P63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endParaRPr lang="zh-CN" altLang="en-US" b="1" u="sng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zh-CN" altLang="en-US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“八五计划”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1992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年中共十四大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提出我国经济体制改革的目标是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建立社会主义市场经济体制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是中国共产党的伟大创举，对我国改革开放和经济社会发展具有极其重要的作用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P77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1992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年邓小平南方谈话，</a:t>
            </a:r>
            <a:r>
              <a:rPr lang="zh-CN" altLang="en-US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是把改革开放和社会主义现代化建设推向新阶段的有一个解放思想、实事求是的宣言书，对中国整个社会主义现代化建设事业影响深远，意义重大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P72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0895" y="75565"/>
            <a:ext cx="7724775" cy="3829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0070" y="3905250"/>
            <a:ext cx="8892540" cy="2811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职权：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立法权（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分）。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关系：</a:t>
            </a:r>
            <a:endParaRPr lang="zh-CN" altLang="en-US" sz="2000" b="1">
              <a:solidFill>
                <a:srgbClr val="FF0000"/>
              </a:solidFill>
              <a:highlight>
                <a:srgbClr val="00FFFF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①宪法是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根本法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②宪法是国家一切法律法规的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总依据、总源头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③具有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最高的法律效力、法律权威、法律地位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④宪法是《生态环境法典》的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立法基础和立法依据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⑤《生态环境法典》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是根据宪法制定的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⑥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不得与宪法的原则和精神相违背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，否则会因违宪而无效；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⑦宪法是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母法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，《生态环境法典》是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子法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3280" y="48260"/>
            <a:ext cx="7458075" cy="4105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9895" y="4177030"/>
            <a:ext cx="10997565" cy="2502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立法机关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科学立法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，制定并完善有</a:t>
            </a:r>
            <a:r>
              <a:rPr lang="zh-CN" altLang="en-US" sz="20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关于生态环境保护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的法律法规，使生态环境保护有法可依；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行政机关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严格执法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，政府要严厉打击</a:t>
            </a:r>
            <a:r>
              <a:rPr lang="zh-CN" altLang="en-US" sz="20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破坏生态环境的行为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司法机关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公正司法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：人民法院、人民检察院要依法</a:t>
            </a:r>
            <a:r>
              <a:rPr lang="zh-CN" altLang="en-US" sz="20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审理环境违法犯罪案件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，体现公平正义；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全民守法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公民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要尊法学法守法用法，依法行使监督权，自觉</a:t>
            </a:r>
            <a:r>
              <a:rPr lang="zh-CN" altLang="en-US" sz="20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履行生态环境保护义务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企业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要依法经营，</a:t>
            </a:r>
            <a:r>
              <a:rPr lang="zh-CN" altLang="en-US" sz="2000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遵守环境保护相关法律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（任选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点得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274560" cy="6600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74560" y="253365"/>
            <a:ext cx="4151630" cy="415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1956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年；资本主义工商业。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74560" y="1074420"/>
            <a:ext cx="4711700" cy="474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中共十一届三中全会；邓小平。（</a:t>
            </a:r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74560" y="1874520"/>
            <a:ext cx="4711700" cy="4725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ctr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道路创新推动中华民族的伟大复兴（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1953-1956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年的三大改造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，使我国基本上完成了对生产资料私有制的社会主义改造，基本上实现了生产资料公有制，建立起社会主义经济制度。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1978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年中共十一届三中全会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开启了改革开放和社会主义现代化建设新时期，实现了新中国成立以来党的历史上具有深远意义的伟大转折。从这时起，改革开放和开创中国特色社会主义的大幕拉开了。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1997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日，中国政府对香港恢复行使主权。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一国两制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制度的实施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，既充分考虑到了香港的历史和现实，又推动了祖国的统一、维护了国家的主权，在国际社会产生巨大影响。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组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综上所述，道路创新推动中华民族的伟大复兴，使中国走向繁荣和富强。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en-US" altLang="zh-CN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44745"/>
          <a:stretch>
            <a:fillRect/>
          </a:stretch>
        </p:blipFill>
        <p:spPr>
          <a:xfrm>
            <a:off x="106680" y="104775"/>
            <a:ext cx="6850380" cy="2136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790" y="2639695"/>
            <a:ext cx="11822430" cy="3295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落实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民主协商与民主决策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，贯穿民主参与全链条。</a:t>
            </a:r>
            <a:r>
              <a:rPr lang="zh-CN" altLang="en-US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村民通过议事会集体商议资金使用与场所建设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，畅通民意表达渠道，使基层事务在决策环节充分吸纳群众意见，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强化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民主监督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与村务公开，保障民主运行真实性。</a:t>
            </a:r>
            <a:r>
              <a:rPr lang="zh-CN" altLang="en-US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监事会全程跟进采购施工，账目实时公示于公告栏与微信群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，落实村务公开制度，有效保障村民知情权与监督权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完善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民主管理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与平台建设，设</a:t>
            </a:r>
            <a:r>
              <a:rPr lang="zh-CN" altLang="en-US" b="1" u="sng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立固定议事场所，推动集体资产管理制度化、透明化，实现从“有钱不敢花”到“账目全公开”的效能转变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分，材料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任意答出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点即可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en-US" altLang="zh-CN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2667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700655" algn="l"/>
              </a:tabLst>
            </a:pP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b="1">
                <a:solidFill>
                  <a:srgbClr val="FF0000"/>
                </a:solidFill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意义：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基层民主是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全过程人民民主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的重要体现。该模式有效实现了基层群众的各项民主权利，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把人民当家作主真正落到实处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；激发了人民群众参与社会治理的内生动力，增强了人民群众的民主意识和民主能力，培养了民主习惯，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为推进国家治理现代化奠定了坚实的社会基础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P58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TABLE_ENDDRAG_ORIGIN_RECT" val="666*113"/>
  <p:tag name="TABLE_ENDDRAG_RECT" val="127*340*666*113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2286</Words>
  <Application>WPS 演示</Application>
  <PresentationFormat>宽屏</PresentationFormat>
  <Paragraphs>178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黑体</vt:lpstr>
      <vt:lpstr>楷体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qzuser</cp:lastModifiedBy>
  <cp:revision>7</cp:revision>
  <dcterms:created xsi:type="dcterms:W3CDTF">2026-06-16T01:07:00Z</dcterms:created>
  <dcterms:modified xsi:type="dcterms:W3CDTF">2026-06-17T01:41:05Z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B484D46936B84CA0BEB246A266E6A956_11</vt:lpwstr>
  </property>
</Properties>
</file>